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3" r:id="rId4"/>
  </p:sldMasterIdLst>
  <p:notesMasterIdLst>
    <p:notesMasterId r:id="rId33"/>
  </p:notesMasterIdLst>
  <p:sldIdLst>
    <p:sldId id="873" r:id="rId5"/>
    <p:sldId id="745" r:id="rId6"/>
    <p:sldId id="893" r:id="rId7"/>
    <p:sldId id="951" r:id="rId8"/>
    <p:sldId id="954" r:id="rId9"/>
    <p:sldId id="938" r:id="rId10"/>
    <p:sldId id="943" r:id="rId11"/>
    <p:sldId id="944" r:id="rId12"/>
    <p:sldId id="899" r:id="rId13"/>
    <p:sldId id="682" r:id="rId14"/>
    <p:sldId id="955" r:id="rId15"/>
    <p:sldId id="835" r:id="rId16"/>
    <p:sldId id="923" r:id="rId17"/>
    <p:sldId id="941" r:id="rId18"/>
    <p:sldId id="940" r:id="rId19"/>
    <p:sldId id="942" r:id="rId20"/>
    <p:sldId id="935" r:id="rId21"/>
    <p:sldId id="926" r:id="rId22"/>
    <p:sldId id="947" r:id="rId23"/>
    <p:sldId id="933" r:id="rId24"/>
    <p:sldId id="934" r:id="rId25"/>
    <p:sldId id="950" r:id="rId26"/>
    <p:sldId id="927" r:id="rId27"/>
    <p:sldId id="939" r:id="rId28"/>
    <p:sldId id="948" r:id="rId29"/>
    <p:sldId id="836" r:id="rId30"/>
    <p:sldId id="949" r:id="rId31"/>
    <p:sldId id="92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y Watson" initials="AW" lastIdx="1" clrIdx="0"/>
  <p:cmAuthor id="2" name="Ben Paparella" initials="" lastIdx="2" clrIdx="1"/>
  <p:cmAuthor id="3" name="Bryan Eckard" initials="BE" lastIdx="1" clrIdx="2">
    <p:extLst>
      <p:ext uri="{19B8F6BF-5375-455C-9EA6-DF929625EA0E}">
        <p15:presenceInfo xmlns:p15="http://schemas.microsoft.com/office/powerpoint/2012/main" userId="7b02aea89be4c1c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852DB-F51C-4C21-84F2-35D67FC4BF93}" v="13" dt="2025-12-16T18:50:53.0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56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72" y="1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6C303-C133-5B45-B15D-6372A4527EDF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8955-10C4-2B40-99CD-41CA0AE76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40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BE1D4-8137-4806-8966-21B295EDF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C651D-31CF-4AF9-8345-F941FF791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29011-A0CF-447F-9B44-C014EE4C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D7854-1EE7-4576-907C-55979636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B56F5-F0C4-49E5-9205-A03388B0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90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F2BB6-FB82-44B1-A09F-E020D479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CB97B-0B02-4697-A9B1-EC532C32C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EC323-5780-4A30-BFBE-4CBD7804D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0090A-F27B-4C5B-BF9A-4B91975C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D6C1D-ADA1-4B7F-A5C8-636C779B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0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A036EA-7AA8-4F2A-8649-5BA5D58A7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59D32-1157-4994-A7F7-5A3A4653A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CC460-FA63-4208-91E8-40BBA8926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230D6-DCF5-4D80-B42E-3B4D2410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45152-49C4-4FAA-92BA-EE6A4FF3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0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390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41045"/>
            <a:ext cx="10515600" cy="600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25600"/>
            <a:ext cx="5157787" cy="4564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625600"/>
            <a:ext cx="5183188" cy="4564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30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33507" y="944563"/>
            <a:ext cx="4876800" cy="51335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710680" y="944563"/>
            <a:ext cx="4876800" cy="51335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99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30213" y="1532965"/>
            <a:ext cx="11389752" cy="461224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05118" y="511175"/>
            <a:ext cx="11066182" cy="53514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391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0213" y="444500"/>
            <a:ext cx="5513387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238875" y="430213"/>
            <a:ext cx="5608638" cy="57419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0213" y="1586754"/>
            <a:ext cx="5513387" cy="4585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238875" y="430213"/>
            <a:ext cx="5608638" cy="57419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0213" y="430213"/>
            <a:ext cx="5513387" cy="10355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0CB4F-13C7-46C6-9FBE-66ADDE4B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A25E3-07BF-4E10-93BF-335A9024B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86D77-0D52-4453-9E8B-83B39FD6C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0881E-E129-44F3-8403-D07491028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6D350-3146-49B1-B72D-104E39F65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8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89CC-D982-4C44-8392-274FCDC64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9EAD7-858B-4A7F-BE14-3020CE18E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43CAF-9699-47E3-A07B-DA0AA056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0AD52-FD3D-434C-853F-7EBB15BF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A6C91-B159-4AA7-8C45-2E2B72974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1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DBF33-C6FF-44C6-9424-5F3D9E5B5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38D61-2C67-4C16-B5DA-380E629E1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AC0A8-4A91-45AB-B34D-10A406BD0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2E1B8-E259-47BD-ACFC-4861C033F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9595-314F-6748-8030-8395DE936F2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EB41A-4BEC-4DAA-981A-7AD9229D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3ABDD-3589-41E6-BD38-3E8A46960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CDF3-A6A7-DA49-AA61-423771D2A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0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C559B-79BF-485A-91F9-C96A2D719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64A39-9EA8-4141-B49D-2A0F1D2DF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40380-3245-4CF3-9D8C-662CFFDAB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1E01B-E437-4406-A5B4-98A47B43D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4B6B2B-4337-420B-AFC4-51276B8316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6F73F-B98A-4671-8289-CE1B2E1A7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2E134E-43F2-47A9-A573-3D5F719F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C0FE61-39B8-4B59-BAB2-B031B4B7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11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6B5CE-9E5D-44AB-8218-A634A779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64EE9D-1B12-440A-85FF-58824F5F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FD10B-5566-4FB7-B11A-C61FD207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11969-C106-4D26-B96F-78EFC4648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1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C47957-A639-4256-82A9-EA2753BF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F43D1F-FE55-4760-9977-EDBB6F266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5875E-45B4-4AF3-BDAD-C5F09E136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5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F170F-8283-4BBA-8332-298FECFB1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2A069-D106-4CEA-8301-255B228D7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2B01A-179E-4500-8062-680C44C21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5E2D4-3A7F-409B-BEE8-56E8EF31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BC0AA-54EB-4C1C-8997-B2F4B0BE3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7E326-E264-4CCB-B1F1-99D65F72C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5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88C94-268D-4123-B182-F3CD65168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09F070-D668-460A-A178-5D440C41C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A91CE-36C6-488E-9985-66BFD451B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E59FA-2AE1-4A3C-A4DE-DD8824105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0B956-75BD-4C06-83C5-1F5DA25A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EDA4FC-48AA-4D7E-BBE7-D887CC70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8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97E995-9D1D-453E-BA7A-415F02364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BD035-5690-437E-A7CE-33B6A52F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46EA6-8512-4495-A858-2B7A60BBE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13686-9B79-4AA0-9615-A4429D762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88CB5-F760-42BC-AF20-887138B8ED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1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649" r:id="rId12"/>
    <p:sldLayoutId id="2147483657" r:id="rId13"/>
    <p:sldLayoutId id="2147483653" r:id="rId14"/>
    <p:sldLayoutId id="2147483654" r:id="rId15"/>
    <p:sldLayoutId id="2147483661" r:id="rId16"/>
    <p:sldLayoutId id="2147483655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370465" y="661241"/>
            <a:ext cx="7772400" cy="4927600"/>
          </a:xfrm>
        </p:spPr>
        <p:txBody>
          <a:bodyPr>
            <a:noAutofit/>
          </a:bodyPr>
          <a:lstStyle/>
          <a:p>
            <a:pPr algn="ctr"/>
            <a:r>
              <a:rPr lang="en-US" sz="32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Quantitative Modeling of Intubation at Scale</a:t>
            </a:r>
            <a:br>
              <a:rPr lang="en-US" sz="32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32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An Open-Source Intubation Calculator</a:t>
            </a:r>
            <a:br>
              <a:rPr lang="en-US" sz="32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br>
              <a:rPr lang="en-US" sz="32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br>
              <a:rPr lang="en-US" sz="32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36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Sean Runnels MD</a:t>
            </a:r>
            <a:br>
              <a:rPr lang="en-US" sz="32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br>
              <a:rPr lang="en-US" sz="20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2000" b="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Associat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e Prof Anesthesiology</a:t>
            </a: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University of Utah</a:t>
            </a: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36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Cam Norris MD</a:t>
            </a: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Assistant Prof Anesthesiologist</a:t>
            </a: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  <a:t>University of Utah</a:t>
            </a: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br>
              <a:rPr lang="en-US" sz="2000" i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Medium"/>
              </a:rPr>
            </a:br>
            <a:endParaRPr lang="en-US" sz="2000" b="0" i="1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Gotham Medium"/>
            </a:endParaRPr>
          </a:p>
        </p:txBody>
      </p:sp>
      <p:pic>
        <p:nvPicPr>
          <p:cNvPr id="7" name="Picture 6" descr="slide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3553"/>
            <a:ext cx="12192000" cy="1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9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9"/>
    </mc:Choice>
    <mc:Fallback xmlns="">
      <p:transition spd="slow" advTm="1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80484" y="651946"/>
            <a:ext cx="9621838" cy="747712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>
                    <a:lumMod val="50000"/>
                  </a:schemeClr>
                </a:solidFill>
                <a:latin typeface="Gotham Medium"/>
                <a:cs typeface="Gotham Medium"/>
              </a:rPr>
              <a:t>VL Clinical Problem!</a:t>
            </a:r>
          </a:p>
        </p:txBody>
      </p:sp>
      <p:pic>
        <p:nvPicPr>
          <p:cNvPr id="7" name="Picture 6" descr="slide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3553"/>
            <a:ext cx="12192000" cy="1020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98B391-C711-4954-A9D3-0E4928D29D19}"/>
              </a:ext>
            </a:extLst>
          </p:cNvPr>
          <p:cNvSpPr txBox="1"/>
          <p:nvPr/>
        </p:nvSpPr>
        <p:spPr>
          <a:xfrm>
            <a:off x="1657098" y="2131545"/>
            <a:ext cx="85701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/>
              <a:t>“I Can See The Cords, But I </a:t>
            </a:r>
            <a:r>
              <a:rPr lang="en-US" sz="4000" b="1" i="1" u="sng" dirty="0"/>
              <a:t>Can’t Deliver the Tube</a:t>
            </a:r>
            <a:r>
              <a:rPr lang="en-US" sz="4000" b="1" i="1" dirty="0"/>
              <a:t>!”</a:t>
            </a:r>
          </a:p>
          <a:p>
            <a:pPr algn="ctr"/>
            <a:endParaRPr lang="en-US" sz="4000" b="1" i="1" dirty="0"/>
          </a:p>
          <a:p>
            <a:pPr algn="ctr"/>
            <a:r>
              <a:rPr lang="en-US" sz="4000" b="1" i="1" dirty="0"/>
              <a:t>Tracheal Access Failure</a:t>
            </a:r>
          </a:p>
          <a:p>
            <a:endParaRPr lang="en-US" sz="4000" b="1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8921A-62E9-FD97-8263-CFDBDC05E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918" y="4881374"/>
            <a:ext cx="4140413" cy="10732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941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9EE8F-D959-0BBE-090E-D50BF421C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D51B8-252F-FB9C-B50E-F70DDAB2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022397-9F31-93F5-464E-9C3617DCB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955469"/>
            <a:ext cx="10515600" cy="4091650"/>
          </a:xfrm>
          <a:prstGeom prst="rect">
            <a:avLst/>
          </a:prstGeom>
        </p:spPr>
      </p:pic>
      <p:pic>
        <p:nvPicPr>
          <p:cNvPr id="6" name="Picture 5" descr="A logo for a company&#10;&#10;AI-generated content may be incorrect.">
            <a:extLst>
              <a:ext uri="{FF2B5EF4-FFF2-40B4-BE49-F238E27FC236}">
                <a16:creationId xmlns:a16="http://schemas.microsoft.com/office/drawing/2014/main" id="{4C50658B-986A-1C65-878A-2CB217F8C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328" y="-36232"/>
            <a:ext cx="4807129" cy="19917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95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1"/>
    </mc:Choice>
    <mc:Fallback xmlns="">
      <p:transition spd="slow" advTm="3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B658-92FE-F20C-0E25-FE0D056AD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GLIDESCOPE SYSTEM">
            <a:extLst>
              <a:ext uri="{FF2B5EF4-FFF2-40B4-BE49-F238E27FC236}">
                <a16:creationId xmlns:a16="http://schemas.microsoft.com/office/drawing/2014/main" id="{9C447F5E-7545-6BB4-5497-A5B016F6B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8728">
            <a:off x="1014556" y="1430808"/>
            <a:ext cx="1856511" cy="186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A75A12-D75C-164A-9B29-0A29E127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31233" cy="807879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VL vs DL  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Kriege 2023 (OR)</a:t>
            </a:r>
            <a:endParaRPr lang="en-US" i="1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987238F-64A1-AEF0-BAD5-DA4442956A03}"/>
              </a:ext>
            </a:extLst>
          </p:cNvPr>
          <p:cNvSpPr/>
          <p:nvPr/>
        </p:nvSpPr>
        <p:spPr>
          <a:xfrm>
            <a:off x="-1088136" y="2468880"/>
            <a:ext cx="64008" cy="27432"/>
          </a:xfrm>
          <a:custGeom>
            <a:avLst/>
            <a:gdLst>
              <a:gd name="connsiteX0" fmla="*/ 0 w 64008"/>
              <a:gd name="connsiteY0" fmla="*/ 0 h 27432"/>
              <a:gd name="connsiteX1" fmla="*/ 64008 w 64008"/>
              <a:gd name="connsiteY1" fmla="*/ 27432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008" h="27432">
                <a:moveTo>
                  <a:pt x="0" y="0"/>
                </a:moveTo>
                <a:lnTo>
                  <a:pt x="64008" y="274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56A7E41-C57C-E43B-A769-4A7741269B00}"/>
              </a:ext>
            </a:extLst>
          </p:cNvPr>
          <p:cNvCxnSpPr>
            <a:cxnSpLocks/>
          </p:cNvCxnSpPr>
          <p:nvPr/>
        </p:nvCxnSpPr>
        <p:spPr>
          <a:xfrm flipH="1">
            <a:off x="7634401" y="3741655"/>
            <a:ext cx="275208" cy="49715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291915-D7BE-1B0D-45BB-0FCCD01C036C}"/>
              </a:ext>
            </a:extLst>
          </p:cNvPr>
          <p:cNvCxnSpPr>
            <a:cxnSpLocks/>
          </p:cNvCxnSpPr>
          <p:nvPr/>
        </p:nvCxnSpPr>
        <p:spPr>
          <a:xfrm flipH="1" flipV="1">
            <a:off x="9149271" y="4199234"/>
            <a:ext cx="193829" cy="33020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A146D3-1B91-44DC-6625-9413AF95B48F}"/>
              </a:ext>
            </a:extLst>
          </p:cNvPr>
          <p:cNvSpPr txBox="1"/>
          <p:nvPr/>
        </p:nvSpPr>
        <p:spPr>
          <a:xfrm>
            <a:off x="7465607" y="3411917"/>
            <a:ext cx="1148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Curve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57446D-9888-BE81-0CB0-06396523471C}"/>
              </a:ext>
            </a:extLst>
          </p:cNvPr>
          <p:cNvSpPr txBox="1"/>
          <p:nvPr/>
        </p:nvSpPr>
        <p:spPr>
          <a:xfrm>
            <a:off x="9332932" y="4525850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Secondary Curve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C7C79F-FB30-E9EC-B424-A1E72431B7DD}"/>
              </a:ext>
            </a:extLst>
          </p:cNvPr>
          <p:cNvSpPr/>
          <p:nvPr/>
        </p:nvSpPr>
        <p:spPr>
          <a:xfrm>
            <a:off x="2524451" y="2935659"/>
            <a:ext cx="2145362" cy="236762"/>
          </a:xfrm>
          <a:custGeom>
            <a:avLst/>
            <a:gdLst>
              <a:gd name="connsiteX0" fmla="*/ 0 w 1997476"/>
              <a:gd name="connsiteY0" fmla="*/ 264710 h 264710"/>
              <a:gd name="connsiteX1" fmla="*/ 319597 w 1997476"/>
              <a:gd name="connsiteY1" fmla="*/ 60523 h 264710"/>
              <a:gd name="connsiteX2" fmla="*/ 426129 w 1997476"/>
              <a:gd name="connsiteY2" fmla="*/ 7257 h 264710"/>
              <a:gd name="connsiteX3" fmla="*/ 648070 w 1997476"/>
              <a:gd name="connsiteY3" fmla="*/ 25012 h 264710"/>
              <a:gd name="connsiteX4" fmla="*/ 1997476 w 1997476"/>
              <a:gd name="connsiteY4" fmla="*/ 229199 h 26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476" h="264710">
                <a:moveTo>
                  <a:pt x="0" y="264710"/>
                </a:moveTo>
                <a:lnTo>
                  <a:pt x="319597" y="60523"/>
                </a:lnTo>
                <a:cubicBezTo>
                  <a:pt x="390618" y="17614"/>
                  <a:pt x="371384" y="13175"/>
                  <a:pt x="426129" y="7257"/>
                </a:cubicBezTo>
                <a:cubicBezTo>
                  <a:pt x="480874" y="1339"/>
                  <a:pt x="386179" y="-11978"/>
                  <a:pt x="648070" y="25012"/>
                </a:cubicBezTo>
                <a:cubicBezTo>
                  <a:pt x="909961" y="62002"/>
                  <a:pt x="1453718" y="145600"/>
                  <a:pt x="1997476" y="229199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B14A583-A61D-C9FB-5D59-A29391DF8359}"/>
              </a:ext>
            </a:extLst>
          </p:cNvPr>
          <p:cNvSpPr/>
          <p:nvPr/>
        </p:nvSpPr>
        <p:spPr>
          <a:xfrm rot="307962">
            <a:off x="925604" y="1773999"/>
            <a:ext cx="1605523" cy="1698120"/>
          </a:xfrm>
          <a:custGeom>
            <a:avLst/>
            <a:gdLst>
              <a:gd name="connsiteX0" fmla="*/ 9837 w 887661"/>
              <a:gd name="connsiteY0" fmla="*/ 0 h 749808"/>
              <a:gd name="connsiteX1" fmla="*/ 37269 w 887661"/>
              <a:gd name="connsiteY1" fmla="*/ 493776 h 749808"/>
              <a:gd name="connsiteX2" fmla="*/ 311589 w 887661"/>
              <a:gd name="connsiteY2" fmla="*/ 722376 h 749808"/>
              <a:gd name="connsiteX3" fmla="*/ 595053 w 887661"/>
              <a:gd name="connsiteY3" fmla="*/ 731520 h 749808"/>
              <a:gd name="connsiteX4" fmla="*/ 887661 w 887661"/>
              <a:gd name="connsiteY4" fmla="*/ 594360 h 749808"/>
              <a:gd name="connsiteX5" fmla="*/ 887661 w 887661"/>
              <a:gd name="connsiteY5" fmla="*/ 594360 h 7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7661" h="749808">
                <a:moveTo>
                  <a:pt x="9837" y="0"/>
                </a:moveTo>
                <a:cubicBezTo>
                  <a:pt x="-1593" y="186690"/>
                  <a:pt x="-13023" y="373380"/>
                  <a:pt x="37269" y="493776"/>
                </a:cubicBezTo>
                <a:cubicBezTo>
                  <a:pt x="87561" y="614172"/>
                  <a:pt x="218625" y="682752"/>
                  <a:pt x="311589" y="722376"/>
                </a:cubicBezTo>
                <a:cubicBezTo>
                  <a:pt x="404553" y="762000"/>
                  <a:pt x="499041" y="752856"/>
                  <a:pt x="595053" y="731520"/>
                </a:cubicBezTo>
                <a:cubicBezTo>
                  <a:pt x="691065" y="710184"/>
                  <a:pt x="887661" y="594360"/>
                  <a:pt x="887661" y="594360"/>
                </a:cubicBezTo>
                <a:lnTo>
                  <a:pt x="887661" y="594360"/>
                </a:lnTo>
              </a:path>
            </a:pathLst>
          </a:custGeom>
          <a:ln w="7620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0B6C21-3478-24B6-43FF-B91A0DAE8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17" y="3553412"/>
            <a:ext cx="10814814" cy="3304588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000" i="1"/>
              <a:t>First pass rate</a:t>
            </a:r>
          </a:p>
          <a:p>
            <a:pPr lvl="2"/>
            <a:r>
              <a:rPr lang="en-US"/>
              <a:t>VL 94% </a:t>
            </a:r>
          </a:p>
          <a:p>
            <a:pPr lvl="2"/>
            <a:r>
              <a:rPr lang="en-US"/>
              <a:t>DL 82%</a:t>
            </a:r>
          </a:p>
        </p:txBody>
      </p:sp>
      <p:pic>
        <p:nvPicPr>
          <p:cNvPr id="13" name="Picture 2" descr="Laryngoscope Blade Use In ETI - YouTube">
            <a:extLst>
              <a:ext uri="{FF2B5EF4-FFF2-40B4-BE49-F238E27FC236}">
                <a16:creationId xmlns:a16="http://schemas.microsoft.com/office/drawing/2014/main" id="{E0063D43-7463-021A-E92C-B76CB4577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189" y="972180"/>
            <a:ext cx="3525285" cy="26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F3B7F5-EAB9-2998-0005-CB2A756D882A}"/>
              </a:ext>
            </a:extLst>
          </p:cNvPr>
          <p:cNvCxnSpPr>
            <a:cxnSpLocks/>
          </p:cNvCxnSpPr>
          <p:nvPr/>
        </p:nvCxnSpPr>
        <p:spPr>
          <a:xfrm>
            <a:off x="8079079" y="2143725"/>
            <a:ext cx="905703" cy="409256"/>
          </a:xfrm>
          <a:prstGeom prst="line">
            <a:avLst/>
          </a:prstGeom>
          <a:ln w="5715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8FF340-BDD7-E969-8478-B7095CCCC029}"/>
              </a:ext>
            </a:extLst>
          </p:cNvPr>
          <p:cNvCxnSpPr>
            <a:cxnSpLocks/>
          </p:cNvCxnSpPr>
          <p:nvPr/>
        </p:nvCxnSpPr>
        <p:spPr>
          <a:xfrm>
            <a:off x="9045921" y="2552981"/>
            <a:ext cx="934830" cy="394209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133780C-E372-9E05-F31A-80CE9F6ED4FB}"/>
              </a:ext>
            </a:extLst>
          </p:cNvPr>
          <p:cNvGraphicFramePr>
            <a:graphicFrameLocks noGrp="1"/>
          </p:cNvGraphicFramePr>
          <p:nvPr/>
        </p:nvGraphicFramePr>
        <p:xfrm>
          <a:off x="3308884" y="5558124"/>
          <a:ext cx="8127999" cy="116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199616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299790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95882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3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Visualization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473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Tracheal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86%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237894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36CDB9D-1E72-7FD9-0294-5069D8CEEF9E}"/>
              </a:ext>
            </a:extLst>
          </p:cNvPr>
          <p:cNvSpPr txBox="1"/>
          <p:nvPr/>
        </p:nvSpPr>
        <p:spPr>
          <a:xfrm>
            <a:off x="6055592" y="4841825"/>
            <a:ext cx="2386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Failure Mode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171E470-EF7A-A565-47E1-EFD2A34661E4}"/>
              </a:ext>
            </a:extLst>
          </p:cNvPr>
          <p:cNvSpPr/>
          <p:nvPr/>
        </p:nvSpPr>
        <p:spPr>
          <a:xfrm>
            <a:off x="5970164" y="5871403"/>
            <a:ext cx="682305" cy="5367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948FC5-53B9-1217-8D2A-A4E1E199E35E}"/>
              </a:ext>
            </a:extLst>
          </p:cNvPr>
          <p:cNvSpPr/>
          <p:nvPr/>
        </p:nvSpPr>
        <p:spPr>
          <a:xfrm>
            <a:off x="8693969" y="6252960"/>
            <a:ext cx="682305" cy="5367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5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29"/>
    </mc:Choice>
    <mc:Fallback xmlns="">
      <p:transition spd="slow" advTm="13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D0E2D-AC8D-7565-CACF-C4CC4A1A1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First Pass Failure and Attempt Failure Mode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OR intubations (Kriege 2023)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12742B-2A90-7FAC-A49C-EC9B00917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519797" y="1904260"/>
            <a:ext cx="13729359" cy="4262624"/>
          </a:xfr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5EC2EBBA-C9B7-D2E6-B1CB-950F62DB7896}"/>
              </a:ext>
            </a:extLst>
          </p:cNvPr>
          <p:cNvSpPr/>
          <p:nvPr/>
        </p:nvSpPr>
        <p:spPr>
          <a:xfrm rot="5400000">
            <a:off x="10911944" y="2324724"/>
            <a:ext cx="365753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0A8C5D-05D5-686F-04DD-E640F85E4021}"/>
              </a:ext>
            </a:extLst>
          </p:cNvPr>
          <p:cNvSpPr/>
          <p:nvPr/>
        </p:nvSpPr>
        <p:spPr>
          <a:xfrm>
            <a:off x="0" y="4145840"/>
            <a:ext cx="682305" cy="20210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D6BD65-AA1E-9EDD-8EEE-CA7951E5662D}"/>
              </a:ext>
            </a:extLst>
          </p:cNvPr>
          <p:cNvSpPr/>
          <p:nvPr/>
        </p:nvSpPr>
        <p:spPr>
          <a:xfrm>
            <a:off x="1428307" y="4145839"/>
            <a:ext cx="682305" cy="20210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8D301F-7D36-1E70-7AEC-ADFFB42F6AA0}"/>
              </a:ext>
            </a:extLst>
          </p:cNvPr>
          <p:cNvSpPr/>
          <p:nvPr/>
        </p:nvSpPr>
        <p:spPr>
          <a:xfrm>
            <a:off x="8371367" y="3904835"/>
            <a:ext cx="804531" cy="2588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614450-256C-0028-F544-4FF3379D71CC}"/>
              </a:ext>
            </a:extLst>
          </p:cNvPr>
          <p:cNvSpPr/>
          <p:nvPr/>
        </p:nvSpPr>
        <p:spPr>
          <a:xfrm>
            <a:off x="9685650" y="3972603"/>
            <a:ext cx="887819" cy="24525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CE1183-2D5C-F38D-DA04-F091B8D2059F}"/>
              </a:ext>
            </a:extLst>
          </p:cNvPr>
          <p:cNvSpPr/>
          <p:nvPr/>
        </p:nvSpPr>
        <p:spPr>
          <a:xfrm>
            <a:off x="11083221" y="3877376"/>
            <a:ext cx="887819" cy="24525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451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66"/>
    </mc:Choice>
    <mc:Fallback xmlns="">
      <p:transition spd="slow" advTm="44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86EAB-73DE-F685-7778-29712DF31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D98D6C78-F92B-3220-9C7B-251244796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074" y="1237944"/>
            <a:ext cx="5915851" cy="43821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044DF9-D187-6987-6DF3-F06CD74DFEFE}"/>
              </a:ext>
            </a:extLst>
          </p:cNvPr>
          <p:cNvSpPr txBox="1"/>
          <p:nvPr/>
        </p:nvSpPr>
        <p:spPr>
          <a:xfrm>
            <a:off x="5572666" y="5694182"/>
            <a:ext cx="249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ptos Display" panose="020B0004020202020204" pitchFamily="34" charset="0"/>
              </a:rPr>
              <a:t>VL Use Percent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2B37C45D-55CC-483C-4439-B38841104216}"/>
              </a:ext>
            </a:extLst>
          </p:cNvPr>
          <p:cNvSpPr/>
          <p:nvPr/>
        </p:nvSpPr>
        <p:spPr>
          <a:xfrm rot="2649819">
            <a:off x="6219960" y="2089530"/>
            <a:ext cx="152300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9B7C48FD-8C33-15A5-EE7D-CBC605183DAC}"/>
              </a:ext>
            </a:extLst>
          </p:cNvPr>
          <p:cNvSpPr/>
          <p:nvPr/>
        </p:nvSpPr>
        <p:spPr>
          <a:xfrm rot="11231885">
            <a:off x="6025328" y="4129615"/>
            <a:ext cx="141340" cy="70466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24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4"/>
    </mc:Choice>
    <mc:Fallback xmlns="">
      <p:transition spd="slow" advTm="21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DA698-933A-F34C-007B-C2CD41101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5687" y="1368124"/>
            <a:ext cx="7804030" cy="1742535"/>
          </a:xfrm>
        </p:spPr>
        <p:txBody>
          <a:bodyPr>
            <a:normAutofit fontScale="90000"/>
          </a:bodyPr>
          <a:lstStyle/>
          <a:p>
            <a:r>
              <a:rPr lang="en-US" sz="7300" dirty="0">
                <a:latin typeface="Aptos Display" panose="020B0004020202020204" pitchFamily="34" charset="0"/>
              </a:rPr>
              <a:t>Insight</a:t>
            </a:r>
            <a:br>
              <a:rPr lang="en-US" sz="7300" dirty="0">
                <a:latin typeface="Aptos Display" panose="020B0004020202020204" pitchFamily="34" charset="0"/>
              </a:rPr>
            </a:br>
            <a:br>
              <a:rPr lang="en-US" sz="4800" dirty="0">
                <a:latin typeface="Aptos Display" panose="020B0004020202020204" pitchFamily="34" charset="0"/>
              </a:rPr>
            </a:br>
            <a:r>
              <a:rPr lang="en-US" sz="4800" dirty="0">
                <a:latin typeface="Aptos Display" panose="020B0004020202020204" pitchFamily="34" charset="0"/>
              </a:rPr>
              <a:t>As VL use increases: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155B1-A476-AE41-9710-B51E802F6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0746" y="3290065"/>
            <a:ext cx="9144000" cy="1655762"/>
          </a:xfrm>
        </p:spPr>
        <p:txBody>
          <a:bodyPr/>
          <a:lstStyle/>
          <a:p>
            <a:pPr algn="l"/>
            <a:r>
              <a:rPr lang="en-US" dirty="0">
                <a:latin typeface="Aptos Display" panose="020B0004020202020204" pitchFamily="34" charset="0"/>
              </a:rPr>
              <a:t>Total first pass failures decrease</a:t>
            </a:r>
          </a:p>
          <a:p>
            <a:pPr algn="l"/>
            <a:r>
              <a:rPr lang="en-US" dirty="0">
                <a:latin typeface="Aptos Display" panose="020B0004020202020204" pitchFamily="34" charset="0"/>
              </a:rPr>
              <a:t>First pass failure due to </a:t>
            </a:r>
            <a:r>
              <a:rPr lang="en-US" b="1" i="1" dirty="0">
                <a:latin typeface="Aptos Display" panose="020B0004020202020204" pitchFamily="34" charset="0"/>
              </a:rPr>
              <a:t>visualization</a:t>
            </a:r>
            <a:r>
              <a:rPr lang="en-US" dirty="0">
                <a:latin typeface="Aptos Display" panose="020B0004020202020204" pitchFamily="34" charset="0"/>
              </a:rPr>
              <a:t> decreases </a:t>
            </a:r>
          </a:p>
          <a:p>
            <a:pPr algn="l"/>
            <a:r>
              <a:rPr lang="en-US" dirty="0">
                <a:latin typeface="Aptos Display" panose="020B0004020202020204" pitchFamily="34" charset="0"/>
              </a:rPr>
              <a:t>First pass failure due to </a:t>
            </a:r>
            <a:r>
              <a:rPr lang="en-US" b="1" i="1" dirty="0">
                <a:latin typeface="Aptos Display" panose="020B0004020202020204" pitchFamily="34" charset="0"/>
              </a:rPr>
              <a:t>tracheal access issues </a:t>
            </a:r>
            <a:r>
              <a:rPr lang="en-US" dirty="0">
                <a:latin typeface="Aptos Display" panose="020B0004020202020204" pitchFamily="34" charset="0"/>
              </a:rPr>
              <a:t>increases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775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4"/>
    </mc:Choice>
    <mc:Fallback xmlns="">
      <p:transition spd="slow" advTm="3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7D6BF-8E49-820E-0123-5B9A88C2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344" y="22025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latin typeface="Aptos Display" panose="020B0004020202020204" pitchFamily="34" charset="0"/>
              </a:rPr>
              <a:t>When Will Failure of Tracheal Access Overtake Failure of Visualization As the Main Cause of First Pass Failure??</a:t>
            </a:r>
          </a:p>
        </p:txBody>
      </p:sp>
      <p:pic>
        <p:nvPicPr>
          <p:cNvPr id="4" name="Picture 2" descr="The crystal ball approach. Have you ...">
            <a:extLst>
              <a:ext uri="{FF2B5EF4-FFF2-40B4-BE49-F238E27FC236}">
                <a16:creationId xmlns:a16="http://schemas.microsoft.com/office/drawing/2014/main" id="{73664D55-FA60-2A23-6728-7A92D18C0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992" y="4005622"/>
            <a:ext cx="3957744" cy="26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17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"/>
    </mc:Choice>
    <mc:Fallback xmlns="">
      <p:transition spd="slow" advTm="140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454C21E2-E8F9-2605-66CD-E5470A543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074" y="1237944"/>
            <a:ext cx="5915851" cy="43821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7857D2-68CE-7B15-C115-EC354FEEC9A2}"/>
              </a:ext>
            </a:extLst>
          </p:cNvPr>
          <p:cNvSpPr txBox="1"/>
          <p:nvPr/>
        </p:nvSpPr>
        <p:spPr>
          <a:xfrm>
            <a:off x="5572666" y="5694182"/>
            <a:ext cx="249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ptos Display" panose="020B0004020202020204" pitchFamily="34" charset="0"/>
              </a:rPr>
              <a:t>VL Use Percent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2F25F31-DE41-175E-96B4-621ABE115FC3}"/>
              </a:ext>
            </a:extLst>
          </p:cNvPr>
          <p:cNvSpPr/>
          <p:nvPr/>
        </p:nvSpPr>
        <p:spPr>
          <a:xfrm>
            <a:off x="7141943" y="3795623"/>
            <a:ext cx="346514" cy="3285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A16F0-F666-4205-DD1E-BB15B51823DC}"/>
              </a:ext>
            </a:extLst>
          </p:cNvPr>
          <p:cNvSpPr txBox="1"/>
          <p:nvPr/>
        </p:nvSpPr>
        <p:spPr>
          <a:xfrm>
            <a:off x="6652843" y="4198285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75% VL Use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7B7571-2528-9375-6755-D32148658E66}"/>
              </a:ext>
            </a:extLst>
          </p:cNvPr>
          <p:cNvCxnSpPr>
            <a:cxnSpLocks/>
          </p:cNvCxnSpPr>
          <p:nvPr/>
        </p:nvCxnSpPr>
        <p:spPr>
          <a:xfrm flipV="1">
            <a:off x="7315200" y="2947240"/>
            <a:ext cx="0" cy="1889256"/>
          </a:xfrm>
          <a:prstGeom prst="line">
            <a:avLst/>
          </a:prstGeom>
          <a:ln w="38100">
            <a:solidFill>
              <a:srgbClr val="FF0000">
                <a:alpha val="25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4137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4"/>
    </mc:Choice>
    <mc:Fallback xmlns="">
      <p:transition spd="slow" advTm="3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C623F-664F-84D4-1127-75F2ED80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96DF15-E37B-857F-53A0-E614D5A0F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00" y="0"/>
            <a:ext cx="96909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E588CE-7F77-356D-C2D1-BA6EE25123E6}"/>
              </a:ext>
            </a:extLst>
          </p:cNvPr>
          <p:cNvSpPr txBox="1"/>
          <p:nvPr/>
        </p:nvSpPr>
        <p:spPr>
          <a:xfrm>
            <a:off x="10386874" y="5584054"/>
            <a:ext cx="1491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Ambu</a:t>
            </a:r>
          </a:p>
          <a:p>
            <a:r>
              <a:rPr lang="en-US" dirty="0"/>
              <a:t>Markets Day </a:t>
            </a:r>
          </a:p>
          <a:p>
            <a:r>
              <a:rPr lang="en-US" dirty="0"/>
              <a:t>Report2025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80E43-22BC-2692-D6E8-E6A5E6A7613E}"/>
              </a:ext>
            </a:extLst>
          </p:cNvPr>
          <p:cNvSpPr txBox="1"/>
          <p:nvPr/>
        </p:nvSpPr>
        <p:spPr>
          <a:xfrm>
            <a:off x="2752078" y="2036517"/>
            <a:ext cx="1507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75% Adoption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3E780C-48CE-017E-9492-96D888AB7D4F}"/>
              </a:ext>
            </a:extLst>
          </p:cNvPr>
          <p:cNvCxnSpPr>
            <a:cxnSpLocks/>
          </p:cNvCxnSpPr>
          <p:nvPr/>
        </p:nvCxnSpPr>
        <p:spPr>
          <a:xfrm>
            <a:off x="1376039" y="2405849"/>
            <a:ext cx="5637320" cy="0"/>
          </a:xfrm>
          <a:prstGeom prst="line">
            <a:avLst/>
          </a:prstGeom>
          <a:ln w="123825">
            <a:solidFill>
              <a:srgbClr val="FF0000">
                <a:alpha val="25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7F520A-A306-9419-F7FB-FF86D0EE725B}"/>
              </a:ext>
            </a:extLst>
          </p:cNvPr>
          <p:cNvSpPr txBox="1"/>
          <p:nvPr/>
        </p:nvSpPr>
        <p:spPr>
          <a:xfrm>
            <a:off x="6596845" y="4627033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2028-29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F8B569-2BD2-8E00-2F07-D68599C5FBD2}"/>
              </a:ext>
            </a:extLst>
          </p:cNvPr>
          <p:cNvCxnSpPr>
            <a:cxnSpLocks/>
          </p:cNvCxnSpPr>
          <p:nvPr/>
        </p:nvCxnSpPr>
        <p:spPr>
          <a:xfrm flipV="1">
            <a:off x="7013358" y="2112938"/>
            <a:ext cx="0" cy="3932781"/>
          </a:xfrm>
          <a:prstGeom prst="line">
            <a:avLst/>
          </a:prstGeom>
          <a:ln w="123825">
            <a:solidFill>
              <a:srgbClr val="FF0000">
                <a:alpha val="25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304A0C38-FABF-AF12-D39E-0240AF22D88B}"/>
              </a:ext>
            </a:extLst>
          </p:cNvPr>
          <p:cNvSpPr/>
          <p:nvPr/>
        </p:nvSpPr>
        <p:spPr>
          <a:xfrm>
            <a:off x="6899062" y="2291549"/>
            <a:ext cx="228592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C9361-974F-14F5-E00E-0B6F5263B136}"/>
              </a:ext>
            </a:extLst>
          </p:cNvPr>
          <p:cNvSpPr txBox="1"/>
          <p:nvPr/>
        </p:nvSpPr>
        <p:spPr>
          <a:xfrm>
            <a:off x="8602461" y="2592280"/>
            <a:ext cx="2361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 Display" panose="020B0004020202020204" pitchFamily="34" charset="0"/>
              </a:rPr>
              <a:t>Prediction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1"/>
    </mc:Choice>
    <mc:Fallback xmlns="">
      <p:transition spd="slow" advTm="3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1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19406-AAE3-C765-D6FB-8B7BAE2A5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B738-562D-1EC2-42F9-52A9DEC6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098" y="13413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i="1" dirty="0"/>
              <a:t>What Is the Excess Cost of 3+ Intubation Attempts in OR per Year in the USA</a:t>
            </a:r>
            <a:r>
              <a:rPr lang="en-US" b="1" i="1" dirty="0">
                <a:latin typeface="Aptos Display" panose="020B0004020202020204" pitchFamily="34" charset="0"/>
              </a:rPr>
              <a:t>??</a:t>
            </a:r>
          </a:p>
        </p:txBody>
      </p:sp>
      <p:pic>
        <p:nvPicPr>
          <p:cNvPr id="4" name="Picture 2" descr="The crystal ball approach. Have you ...">
            <a:extLst>
              <a:ext uri="{FF2B5EF4-FFF2-40B4-BE49-F238E27FC236}">
                <a16:creationId xmlns:a16="http://schemas.microsoft.com/office/drawing/2014/main" id="{D0AFD660-C523-BA3C-09AA-64FDD2EA7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28" y="2879046"/>
            <a:ext cx="3957744" cy="26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D737A-31C7-6C07-BC56-92A3DB1F6D03}"/>
              </a:ext>
            </a:extLst>
          </p:cNvPr>
          <p:cNvSpPr txBox="1"/>
          <p:nvPr/>
        </p:nvSpPr>
        <p:spPr>
          <a:xfrm>
            <a:off x="3370946" y="5788241"/>
            <a:ext cx="6020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Aptos Display" panose="020B0004020202020204" pitchFamily="34" charset="0"/>
              </a:rPr>
              <a:t>Economic Cost and Scale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4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1207531" y="178677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Runnels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Associate Professor at the University of Utah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Inventor of Runnels Steerable Introducer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CEO of TTCmed.com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Co-Director of ASA/FAER Swimming with Sharks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  <a:latin typeface="GothamHTF-Book"/>
              <a:cs typeface="GothamHTF-Book"/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Norris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None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  <a:latin typeface="GothamHTF-Book"/>
              <a:cs typeface="GothamHTF-Book"/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  <a:latin typeface="GothamHTF-Book"/>
              <a:cs typeface="GothamHTF-Book"/>
            </a:endParaRPr>
          </a:p>
        </p:txBody>
      </p:sp>
      <p:pic>
        <p:nvPicPr>
          <p:cNvPr id="7" name="Picture 6" descr="slide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3553"/>
            <a:ext cx="12192000" cy="1020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8D585D-958E-4EEE-8AC0-EF04B91C0DAA}"/>
              </a:ext>
            </a:extLst>
          </p:cNvPr>
          <p:cNvSpPr txBox="1"/>
          <p:nvPr/>
        </p:nvSpPr>
        <p:spPr>
          <a:xfrm>
            <a:off x="3351049" y="6105975"/>
            <a:ext cx="242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.</a:t>
            </a:r>
            <a:endParaRPr lang="LID4096" i="1" dirty="0"/>
          </a:p>
          <a:p>
            <a:endParaRPr lang="LID4096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C5C275-9E67-44F8-A564-6B207CF4CCE1}"/>
              </a:ext>
            </a:extLst>
          </p:cNvPr>
          <p:cNvSpPr txBox="1"/>
          <p:nvPr/>
        </p:nvSpPr>
        <p:spPr>
          <a:xfrm>
            <a:off x="708948" y="851203"/>
            <a:ext cx="3735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6000" b="1" i="1" dirty="0">
                <a:solidFill>
                  <a:schemeClr val="bg1">
                    <a:lumMod val="50000"/>
                  </a:schemeClr>
                </a:solidFill>
                <a:latin typeface="GothamHTF-Book"/>
                <a:cs typeface="GothamHTF-Book"/>
              </a:rPr>
              <a:t>Disclosures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753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F2C374-5DC4-329D-9617-4EAB358C4CC1}"/>
              </a:ext>
            </a:extLst>
          </p:cNvPr>
          <p:cNvSpPr txBox="1"/>
          <p:nvPr/>
        </p:nvSpPr>
        <p:spPr>
          <a:xfrm>
            <a:off x="996788" y="2000348"/>
            <a:ext cx="60945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000000"/>
                </a:solidFill>
                <a:latin typeface="AdvOTb83ee1dd.B"/>
              </a:rPr>
              <a:t>COST BURDEN ASSOCIATED WITH DIFFICULT INTUBATION IN THE</a:t>
            </a:r>
          </a:p>
          <a:p>
            <a:pPr algn="l"/>
            <a:r>
              <a:rPr lang="en-US" sz="2800" b="0" i="0" u="none" strike="noStrike" baseline="0" dirty="0">
                <a:solidFill>
                  <a:srgbClr val="000000"/>
                </a:solidFill>
                <a:latin typeface="AdvOTb83ee1dd.B"/>
              </a:rPr>
              <a:t>UNITED STATES</a:t>
            </a:r>
          </a:p>
          <a:p>
            <a:pPr algn="l"/>
            <a:r>
              <a:rPr lang="en-US" sz="2800" b="0" i="0" u="none" strike="noStrike" baseline="0" dirty="0">
                <a:solidFill>
                  <a:srgbClr val="000000"/>
                </a:solidFill>
                <a:latin typeface="AdvOT863180fb"/>
              </a:rPr>
              <a:t>Karen Phillips </a:t>
            </a:r>
            <a:r>
              <a:rPr lang="en-US" sz="2800" b="0" i="0" u="none" strike="noStrike" baseline="0" dirty="0">
                <a:solidFill>
                  <a:srgbClr val="2197D2"/>
                </a:solidFill>
                <a:latin typeface="AdvOT863180fb"/>
              </a:rPr>
              <a:t>1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dvOT863180fb"/>
              </a:rPr>
              <a:t>,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4042D2-0613-6404-3292-508D5B09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515" y="4173879"/>
            <a:ext cx="9345702" cy="2026491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9B73EB-2785-0FFA-9AF4-CE72E5212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C9BD9-3F53-3C54-10F3-34E4CBFB9688}"/>
              </a:ext>
            </a:extLst>
          </p:cNvPr>
          <p:cNvSpPr txBox="1"/>
          <p:nvPr/>
        </p:nvSpPr>
        <p:spPr>
          <a:xfrm>
            <a:off x="3418996" y="3439848"/>
            <a:ext cx="56903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none" strike="noStrike" baseline="0" dirty="0">
                <a:latin typeface="AdvOTb92eb7df.I"/>
              </a:rPr>
              <a:t>Abstracts / Trends in </a:t>
            </a:r>
            <a:r>
              <a:rPr lang="en-US" sz="1400" b="0" i="0" u="none" strike="noStrike" baseline="0" dirty="0" err="1">
                <a:latin typeface="AdvOTb92eb7df.I"/>
              </a:rPr>
              <a:t>Anaesthesia</a:t>
            </a:r>
            <a:r>
              <a:rPr lang="en-US" sz="1400" b="0" i="0" u="none" strike="noStrike" baseline="0" dirty="0">
                <a:latin typeface="AdvOTb92eb7df.I"/>
              </a:rPr>
              <a:t> and Critical Care 30 (2020) e1</a:t>
            </a:r>
            <a:r>
              <a:rPr lang="en-US" sz="1400" b="0" i="0" u="none" strike="noStrike" baseline="0" dirty="0">
                <a:latin typeface="AdvPS44A44B"/>
              </a:rPr>
              <a:t>e</a:t>
            </a:r>
            <a:r>
              <a:rPr lang="en-US" sz="1400" b="0" i="0" u="none" strike="noStrike" baseline="0" dirty="0">
                <a:latin typeface="AdvOTb92eb7df.I"/>
              </a:rPr>
              <a:t>e192</a:t>
            </a:r>
            <a:endParaRPr lang="en-US" sz="1400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3DC1F26-E5E4-0BB3-B0B5-DBF2BF1317F1}"/>
              </a:ext>
            </a:extLst>
          </p:cNvPr>
          <p:cNvSpPr/>
          <p:nvPr/>
        </p:nvSpPr>
        <p:spPr>
          <a:xfrm rot="5400000">
            <a:off x="10611154" y="5061947"/>
            <a:ext cx="484632" cy="142091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31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7E67F1-71FD-EEC0-A201-CBBF1929E1F0}"/>
              </a:ext>
            </a:extLst>
          </p:cNvPr>
          <p:cNvSpPr txBox="1"/>
          <p:nvPr/>
        </p:nvSpPr>
        <p:spPr>
          <a:xfrm>
            <a:off x="4191338" y="5567788"/>
            <a:ext cx="3331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$20,000 X 390,000 = </a:t>
            </a:r>
            <a:r>
              <a:rPr lang="en-US" sz="2000" b="1" i="1" dirty="0"/>
              <a:t>$7.8 Billion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DBC6A-A287-4080-2E02-97BA236AA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54" y="178367"/>
            <a:ext cx="9877475" cy="52565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9140FC-DCE3-1231-2EBE-BCEFB80C4E04}"/>
              </a:ext>
            </a:extLst>
          </p:cNvPr>
          <p:cNvSpPr txBox="1"/>
          <p:nvPr/>
        </p:nvSpPr>
        <p:spPr>
          <a:xfrm>
            <a:off x="4191338" y="6051193"/>
            <a:ext cx="3308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$20,000 X 150,000 = </a:t>
            </a:r>
            <a:r>
              <a:rPr lang="en-US" sz="2000" b="1" i="1" dirty="0"/>
              <a:t>$3.9 Billion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236D9D-0B01-D34A-BB5F-6B2754461B3C}"/>
              </a:ext>
            </a:extLst>
          </p:cNvPr>
          <p:cNvSpPr txBox="1"/>
          <p:nvPr/>
        </p:nvSpPr>
        <p:spPr>
          <a:xfrm>
            <a:off x="1838130" y="5534422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20% VL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E1B19B-79DF-09A4-6401-786AA62D021A}"/>
              </a:ext>
            </a:extLst>
          </p:cNvPr>
          <p:cNvSpPr txBox="1"/>
          <p:nvPr/>
        </p:nvSpPr>
        <p:spPr>
          <a:xfrm>
            <a:off x="1838129" y="6034010"/>
            <a:ext cx="1080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100% VL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EBCF52-73AE-495D-614A-8092EAB1FBA8}"/>
              </a:ext>
            </a:extLst>
          </p:cNvPr>
          <p:cNvSpPr/>
          <p:nvPr/>
        </p:nvSpPr>
        <p:spPr>
          <a:xfrm rot="5400000">
            <a:off x="10342052" y="2509325"/>
            <a:ext cx="365753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A7C35AE-C47D-A781-3F16-9427C975918F}"/>
              </a:ext>
            </a:extLst>
          </p:cNvPr>
          <p:cNvSpPr/>
          <p:nvPr/>
        </p:nvSpPr>
        <p:spPr>
          <a:xfrm rot="5400000">
            <a:off x="10342052" y="3128257"/>
            <a:ext cx="365753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60D105D-C131-3AC2-0A2E-292EE27839EE}"/>
              </a:ext>
            </a:extLst>
          </p:cNvPr>
          <p:cNvSpPr/>
          <p:nvPr/>
        </p:nvSpPr>
        <p:spPr>
          <a:xfrm rot="5400000">
            <a:off x="9636036" y="1240202"/>
            <a:ext cx="365753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75232A9-755B-B0C9-5ADA-2A0CAA42A94C}"/>
              </a:ext>
            </a:extLst>
          </p:cNvPr>
          <p:cNvSpPr/>
          <p:nvPr/>
        </p:nvSpPr>
        <p:spPr>
          <a:xfrm rot="5400000">
            <a:off x="7317380" y="161706"/>
            <a:ext cx="365753" cy="1109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1F619E-5085-13EE-8BCD-7D9CC3807446}"/>
              </a:ext>
            </a:extLst>
          </p:cNvPr>
          <p:cNvSpPr txBox="1"/>
          <p:nvPr/>
        </p:nvSpPr>
        <p:spPr>
          <a:xfrm>
            <a:off x="8164452" y="6019367"/>
            <a:ext cx="2422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Savings….$3.9 Billion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95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94079-D761-022A-7C93-6FE0A719A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C28C2-7830-92F0-AB68-D80AF26E9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098" y="13413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i="1" dirty="0">
                <a:latin typeface="Aptos Display" panose="020B0004020202020204" pitchFamily="34" charset="0"/>
              </a:rPr>
              <a:t>Should I do 30% of my intubations with DL to keep up my DL skills??</a:t>
            </a:r>
          </a:p>
        </p:txBody>
      </p:sp>
      <p:pic>
        <p:nvPicPr>
          <p:cNvPr id="4" name="Picture 2" descr="The crystal ball approach. Have you ...">
            <a:extLst>
              <a:ext uri="{FF2B5EF4-FFF2-40B4-BE49-F238E27FC236}">
                <a16:creationId xmlns:a16="http://schemas.microsoft.com/office/drawing/2014/main" id="{75B5C124-CE9B-8935-A945-ED035306A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28" y="2666877"/>
            <a:ext cx="3957744" cy="26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144E96-8994-2ED6-E902-F25DAFE939FB}"/>
              </a:ext>
            </a:extLst>
          </p:cNvPr>
          <p:cNvSpPr txBox="1"/>
          <p:nvPr/>
        </p:nvSpPr>
        <p:spPr>
          <a:xfrm>
            <a:off x="4323524" y="5598175"/>
            <a:ext cx="3751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ptos Display" panose="020B0004020202020204" pitchFamily="34" charset="0"/>
              </a:rPr>
              <a:t>Decision Support</a:t>
            </a:r>
          </a:p>
        </p:txBody>
      </p:sp>
    </p:spTree>
    <p:extLst>
      <p:ext uri="{BB962C8B-B14F-4D97-AF65-F5344CB8AC3E}">
        <p14:creationId xmlns:p14="http://schemas.microsoft.com/office/powerpoint/2010/main" val="1786145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8CB8-D890-A55F-E7C6-36AABA495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Cost of Retaining DL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65C5D-C5B0-8FB1-E4DA-757CE9B45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30% of intubations with DL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3DC83B-016C-37DB-FDDE-05C06B686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919056"/>
              </p:ext>
            </p:extLst>
          </p:nvPr>
        </p:nvGraphicFramePr>
        <p:xfrm>
          <a:off x="2200678" y="2539588"/>
          <a:ext cx="6286377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459">
                  <a:extLst>
                    <a:ext uri="{9D8B030D-6E8A-4147-A177-3AD203B41FA5}">
                      <a16:colId xmlns:a16="http://schemas.microsoft.com/office/drawing/2014/main" val="561330888"/>
                    </a:ext>
                  </a:extLst>
                </a:gridCol>
                <a:gridCol w="2095459">
                  <a:extLst>
                    <a:ext uri="{9D8B030D-6E8A-4147-A177-3AD203B41FA5}">
                      <a16:colId xmlns:a16="http://schemas.microsoft.com/office/drawing/2014/main" val="220063451"/>
                    </a:ext>
                  </a:extLst>
                </a:gridCol>
                <a:gridCol w="2095459">
                  <a:extLst>
                    <a:ext uri="{9D8B030D-6E8A-4147-A177-3AD203B41FA5}">
                      <a16:colId xmlns:a16="http://schemas.microsoft.com/office/drawing/2014/main" val="3289705932"/>
                    </a:ext>
                  </a:extLst>
                </a:gridCol>
              </a:tblGrid>
              <a:tr h="3608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ED/ICU (10M)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 (50M)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847989"/>
                  </a:ext>
                </a:extLst>
              </a:tr>
              <a:tr h="360834">
                <a:tc>
                  <a:txBody>
                    <a:bodyPr/>
                    <a:lstStyle/>
                    <a:p>
                      <a:r>
                        <a:rPr lang="en-US" dirty="0"/>
                        <a:t>First Pass Failures @</a:t>
                      </a:r>
                    </a:p>
                    <a:p>
                      <a:r>
                        <a:rPr lang="en-US" dirty="0"/>
                        <a:t>30% 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1,919,000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4,800,000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978960"/>
                  </a:ext>
                </a:extLst>
              </a:tr>
              <a:tr h="360834">
                <a:tc>
                  <a:txBody>
                    <a:bodyPr/>
                    <a:lstStyle/>
                    <a:p>
                      <a:r>
                        <a:rPr lang="en-US" dirty="0"/>
                        <a:t>First Pass Failures@</a:t>
                      </a:r>
                    </a:p>
                    <a:p>
                      <a:r>
                        <a:rPr lang="en-US" dirty="0"/>
                        <a:t>100% VL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1,490,000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839819"/>
                  </a:ext>
                </a:extLst>
              </a:tr>
              <a:tr h="360834">
                <a:tc>
                  <a:txBody>
                    <a:bodyPr/>
                    <a:lstStyle/>
                    <a:p>
                      <a:r>
                        <a:rPr lang="en-US" dirty="0"/>
                        <a:t>Excess First Pass Failures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429,000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1,800,000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303006"/>
                  </a:ext>
                </a:extLst>
              </a:tr>
              <a:tr h="360834">
                <a:tc>
                  <a:txBody>
                    <a:bodyPr/>
                    <a:lstStyle/>
                    <a:p>
                      <a:r>
                        <a:rPr lang="en-US" dirty="0"/>
                        <a:t>Excess Deaths and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02536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D338CBAC-4987-D830-8590-222842A5AA59}"/>
              </a:ext>
            </a:extLst>
          </p:cNvPr>
          <p:cNvSpPr/>
          <p:nvPr/>
        </p:nvSpPr>
        <p:spPr>
          <a:xfrm>
            <a:off x="4212332" y="2807542"/>
            <a:ext cx="1274070" cy="5099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F5BCC2C-58AE-9498-6F0C-D36938C4A9EC}"/>
              </a:ext>
            </a:extLst>
          </p:cNvPr>
          <p:cNvSpPr/>
          <p:nvPr/>
        </p:nvSpPr>
        <p:spPr>
          <a:xfrm>
            <a:off x="4238782" y="3452471"/>
            <a:ext cx="1221170" cy="5024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48120B-B089-1D30-7476-753EF117C6BE}"/>
              </a:ext>
            </a:extLst>
          </p:cNvPr>
          <p:cNvSpPr/>
          <p:nvPr/>
        </p:nvSpPr>
        <p:spPr>
          <a:xfrm>
            <a:off x="4269012" y="4089843"/>
            <a:ext cx="1221170" cy="5024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9C4DCD-F6A1-9E93-C486-27EAFC3E383D}"/>
              </a:ext>
            </a:extLst>
          </p:cNvPr>
          <p:cNvSpPr/>
          <p:nvPr/>
        </p:nvSpPr>
        <p:spPr>
          <a:xfrm>
            <a:off x="6309189" y="2815099"/>
            <a:ext cx="1221170" cy="5024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8C7E7B-4EF0-8881-748E-5E95FCA9BCA4}"/>
              </a:ext>
            </a:extLst>
          </p:cNvPr>
          <p:cNvSpPr/>
          <p:nvPr/>
        </p:nvSpPr>
        <p:spPr>
          <a:xfrm>
            <a:off x="6276886" y="3498859"/>
            <a:ext cx="1221170" cy="5024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BC6E73-48FB-EAA9-6384-2B06854EA9F4}"/>
              </a:ext>
            </a:extLst>
          </p:cNvPr>
          <p:cNvSpPr/>
          <p:nvPr/>
        </p:nvSpPr>
        <p:spPr>
          <a:xfrm>
            <a:off x="6309189" y="4098146"/>
            <a:ext cx="1221170" cy="5024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The crystal ball approach. Have you ...">
            <a:extLst>
              <a:ext uri="{FF2B5EF4-FFF2-40B4-BE49-F238E27FC236}">
                <a16:creationId xmlns:a16="http://schemas.microsoft.com/office/drawing/2014/main" id="{86863E25-B8E1-F9D0-94F1-91471FE15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952" y="4781906"/>
            <a:ext cx="1670100" cy="72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43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52C26-32F1-0FC0-9609-5312DC71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2053-2B1B-3326-50C9-634118AE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to Calculator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76E09E-2B05-5D1B-1C00-C9B22A0C15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7677" y="587952"/>
            <a:ext cx="4351338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43B54A-0B42-0E11-DEB1-5859702334A8}"/>
              </a:ext>
            </a:extLst>
          </p:cNvPr>
          <p:cNvSpPr txBox="1"/>
          <p:nvPr/>
        </p:nvSpPr>
        <p:spPr>
          <a:xfrm>
            <a:off x="2225964" y="5463417"/>
            <a:ext cx="680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https://sites.google.com/view/intubation-calculator/edicu-intubation-calculator</a:t>
            </a:r>
          </a:p>
        </p:txBody>
      </p:sp>
    </p:spTree>
    <p:extLst>
      <p:ext uri="{BB962C8B-B14F-4D97-AF65-F5344CB8AC3E}">
        <p14:creationId xmlns:p14="http://schemas.microsoft.com/office/powerpoint/2010/main" val="4187474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1079-CE84-A978-A731-71510D79A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783B6-CE74-B33F-D70A-2D32D4EA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098" y="13413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i="1" dirty="0"/>
              <a:t>What Is the cost in 28-day ICU mortality at 20% VL use and 100% VL use?</a:t>
            </a:r>
            <a:endParaRPr lang="en-US" b="1" i="1" dirty="0">
              <a:latin typeface="Aptos Display" panose="020B0004020202020204" pitchFamily="34" charset="0"/>
            </a:endParaRPr>
          </a:p>
        </p:txBody>
      </p:sp>
      <p:pic>
        <p:nvPicPr>
          <p:cNvPr id="4" name="Picture 2" descr="The crystal ball approach. Have you ...">
            <a:extLst>
              <a:ext uri="{FF2B5EF4-FFF2-40B4-BE49-F238E27FC236}">
                <a16:creationId xmlns:a16="http://schemas.microsoft.com/office/drawing/2014/main" id="{B1FBD906-1A9F-AF6F-BAA7-6E7989F53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321" y="2666877"/>
            <a:ext cx="3957744" cy="26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801C9E-AD84-152F-8700-00F316C87A67}"/>
              </a:ext>
            </a:extLst>
          </p:cNvPr>
          <p:cNvSpPr txBox="1"/>
          <p:nvPr/>
        </p:nvSpPr>
        <p:spPr>
          <a:xfrm>
            <a:off x="4440547" y="5516686"/>
            <a:ext cx="49734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ptos Display" panose="020B0004020202020204" pitchFamily="34" charset="0"/>
              </a:rPr>
              <a:t>Clinical Cost and Scale</a:t>
            </a:r>
          </a:p>
        </p:txBody>
      </p:sp>
    </p:spTree>
    <p:extLst>
      <p:ext uri="{BB962C8B-B14F-4D97-AF65-F5344CB8AC3E}">
        <p14:creationId xmlns:p14="http://schemas.microsoft.com/office/powerpoint/2010/main" val="80186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F3DA8-DCBD-DA17-47EC-29BF0D1C7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GLIDESCOPE SYSTEM">
            <a:extLst>
              <a:ext uri="{FF2B5EF4-FFF2-40B4-BE49-F238E27FC236}">
                <a16:creationId xmlns:a16="http://schemas.microsoft.com/office/drawing/2014/main" id="{FF0E0ED6-37F8-C380-6D47-76D54784B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8728">
            <a:off x="1014556" y="1430808"/>
            <a:ext cx="1856511" cy="186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BE1885-39C3-9AC4-3DF7-79F252981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31233" cy="807879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VL vs DL   </a:t>
            </a:r>
            <a:r>
              <a:rPr lang="en-US" i="1" dirty="0" err="1">
                <a:latin typeface="Roboto" panose="02000000000000000000" pitchFamily="2" charset="0"/>
                <a:ea typeface="Roboto" panose="02000000000000000000" pitchFamily="2" charset="0"/>
              </a:rPr>
              <a:t>Prekker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 2023 (ED ICU)</a:t>
            </a:r>
            <a:endParaRPr lang="en-US" i="1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52E9FAD-F595-3E54-62D9-E9A124653310}"/>
              </a:ext>
            </a:extLst>
          </p:cNvPr>
          <p:cNvSpPr/>
          <p:nvPr/>
        </p:nvSpPr>
        <p:spPr>
          <a:xfrm>
            <a:off x="-1088136" y="2468880"/>
            <a:ext cx="64008" cy="27432"/>
          </a:xfrm>
          <a:custGeom>
            <a:avLst/>
            <a:gdLst>
              <a:gd name="connsiteX0" fmla="*/ 0 w 64008"/>
              <a:gd name="connsiteY0" fmla="*/ 0 h 27432"/>
              <a:gd name="connsiteX1" fmla="*/ 64008 w 64008"/>
              <a:gd name="connsiteY1" fmla="*/ 27432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008" h="27432">
                <a:moveTo>
                  <a:pt x="0" y="0"/>
                </a:moveTo>
                <a:lnTo>
                  <a:pt x="64008" y="274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D71BC96-621D-7C55-D9AB-8CE167009D08}"/>
              </a:ext>
            </a:extLst>
          </p:cNvPr>
          <p:cNvCxnSpPr>
            <a:cxnSpLocks/>
          </p:cNvCxnSpPr>
          <p:nvPr/>
        </p:nvCxnSpPr>
        <p:spPr>
          <a:xfrm flipH="1">
            <a:off x="7634401" y="3741655"/>
            <a:ext cx="275208" cy="49715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D219A1-0BFE-A363-E6CC-4877CE4BAEE5}"/>
              </a:ext>
            </a:extLst>
          </p:cNvPr>
          <p:cNvCxnSpPr>
            <a:cxnSpLocks/>
          </p:cNvCxnSpPr>
          <p:nvPr/>
        </p:nvCxnSpPr>
        <p:spPr>
          <a:xfrm flipH="1" flipV="1">
            <a:off x="9149271" y="4199234"/>
            <a:ext cx="193829" cy="33020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241079C-125A-4B90-D277-4B1CF103DCF2}"/>
              </a:ext>
            </a:extLst>
          </p:cNvPr>
          <p:cNvSpPr txBox="1"/>
          <p:nvPr/>
        </p:nvSpPr>
        <p:spPr>
          <a:xfrm>
            <a:off x="7465607" y="3411917"/>
            <a:ext cx="1148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Curve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83481-71BA-99E6-81A9-EE368C359503}"/>
              </a:ext>
            </a:extLst>
          </p:cNvPr>
          <p:cNvSpPr txBox="1"/>
          <p:nvPr/>
        </p:nvSpPr>
        <p:spPr>
          <a:xfrm>
            <a:off x="9332932" y="4525850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Secondary Curve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D5A1E4-C09C-D099-4A22-8AECD5875289}"/>
              </a:ext>
            </a:extLst>
          </p:cNvPr>
          <p:cNvSpPr/>
          <p:nvPr/>
        </p:nvSpPr>
        <p:spPr>
          <a:xfrm>
            <a:off x="2524451" y="2935659"/>
            <a:ext cx="2145362" cy="236762"/>
          </a:xfrm>
          <a:custGeom>
            <a:avLst/>
            <a:gdLst>
              <a:gd name="connsiteX0" fmla="*/ 0 w 1997476"/>
              <a:gd name="connsiteY0" fmla="*/ 264710 h 264710"/>
              <a:gd name="connsiteX1" fmla="*/ 319597 w 1997476"/>
              <a:gd name="connsiteY1" fmla="*/ 60523 h 264710"/>
              <a:gd name="connsiteX2" fmla="*/ 426129 w 1997476"/>
              <a:gd name="connsiteY2" fmla="*/ 7257 h 264710"/>
              <a:gd name="connsiteX3" fmla="*/ 648070 w 1997476"/>
              <a:gd name="connsiteY3" fmla="*/ 25012 h 264710"/>
              <a:gd name="connsiteX4" fmla="*/ 1997476 w 1997476"/>
              <a:gd name="connsiteY4" fmla="*/ 229199 h 26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476" h="264710">
                <a:moveTo>
                  <a:pt x="0" y="264710"/>
                </a:moveTo>
                <a:lnTo>
                  <a:pt x="319597" y="60523"/>
                </a:lnTo>
                <a:cubicBezTo>
                  <a:pt x="390618" y="17614"/>
                  <a:pt x="371384" y="13175"/>
                  <a:pt x="426129" y="7257"/>
                </a:cubicBezTo>
                <a:cubicBezTo>
                  <a:pt x="480874" y="1339"/>
                  <a:pt x="386179" y="-11978"/>
                  <a:pt x="648070" y="25012"/>
                </a:cubicBezTo>
                <a:cubicBezTo>
                  <a:pt x="909961" y="62002"/>
                  <a:pt x="1453718" y="145600"/>
                  <a:pt x="1997476" y="229199"/>
                </a:cubicBezTo>
              </a:path>
            </a:pathLst>
          </a:custGeom>
          <a:ln w="762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A0D8902-97CF-FE21-3FE8-61C6668F1C73}"/>
              </a:ext>
            </a:extLst>
          </p:cNvPr>
          <p:cNvSpPr/>
          <p:nvPr/>
        </p:nvSpPr>
        <p:spPr>
          <a:xfrm rot="307962">
            <a:off x="925604" y="1773999"/>
            <a:ext cx="1605523" cy="1698120"/>
          </a:xfrm>
          <a:custGeom>
            <a:avLst/>
            <a:gdLst>
              <a:gd name="connsiteX0" fmla="*/ 9837 w 887661"/>
              <a:gd name="connsiteY0" fmla="*/ 0 h 749808"/>
              <a:gd name="connsiteX1" fmla="*/ 37269 w 887661"/>
              <a:gd name="connsiteY1" fmla="*/ 493776 h 749808"/>
              <a:gd name="connsiteX2" fmla="*/ 311589 w 887661"/>
              <a:gd name="connsiteY2" fmla="*/ 722376 h 749808"/>
              <a:gd name="connsiteX3" fmla="*/ 595053 w 887661"/>
              <a:gd name="connsiteY3" fmla="*/ 731520 h 749808"/>
              <a:gd name="connsiteX4" fmla="*/ 887661 w 887661"/>
              <a:gd name="connsiteY4" fmla="*/ 594360 h 749808"/>
              <a:gd name="connsiteX5" fmla="*/ 887661 w 887661"/>
              <a:gd name="connsiteY5" fmla="*/ 594360 h 7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7661" h="749808">
                <a:moveTo>
                  <a:pt x="9837" y="0"/>
                </a:moveTo>
                <a:cubicBezTo>
                  <a:pt x="-1593" y="186690"/>
                  <a:pt x="-13023" y="373380"/>
                  <a:pt x="37269" y="493776"/>
                </a:cubicBezTo>
                <a:cubicBezTo>
                  <a:pt x="87561" y="614172"/>
                  <a:pt x="218625" y="682752"/>
                  <a:pt x="311589" y="722376"/>
                </a:cubicBezTo>
                <a:cubicBezTo>
                  <a:pt x="404553" y="762000"/>
                  <a:pt x="499041" y="752856"/>
                  <a:pt x="595053" y="731520"/>
                </a:cubicBezTo>
                <a:cubicBezTo>
                  <a:pt x="691065" y="710184"/>
                  <a:pt x="887661" y="594360"/>
                  <a:pt x="887661" y="594360"/>
                </a:cubicBezTo>
                <a:lnTo>
                  <a:pt x="887661" y="594360"/>
                </a:lnTo>
              </a:path>
            </a:pathLst>
          </a:custGeom>
          <a:ln w="7620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F9F005-4908-C334-A2C8-A71CFDD33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23" y="3839959"/>
            <a:ext cx="10814814" cy="3304588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 pass rate</a:t>
            </a:r>
          </a:p>
          <a:p>
            <a:pPr lvl="2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VL 85.1% </a:t>
            </a:r>
          </a:p>
          <a:p>
            <a:pPr lvl="2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DL 70.8%</a:t>
            </a:r>
          </a:p>
        </p:txBody>
      </p:sp>
      <p:pic>
        <p:nvPicPr>
          <p:cNvPr id="13" name="Picture 2" descr="Laryngoscope Blade Use In ETI - YouTube">
            <a:extLst>
              <a:ext uri="{FF2B5EF4-FFF2-40B4-BE49-F238E27FC236}">
                <a16:creationId xmlns:a16="http://schemas.microsoft.com/office/drawing/2014/main" id="{5DAB57B1-BB6F-AFDE-653D-BC2AFC24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31" y="1101094"/>
            <a:ext cx="3525285" cy="26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7DE68F-8B9E-DD66-A6F9-E79FDE4631C2}"/>
              </a:ext>
            </a:extLst>
          </p:cNvPr>
          <p:cNvCxnSpPr>
            <a:cxnSpLocks/>
          </p:cNvCxnSpPr>
          <p:nvPr/>
        </p:nvCxnSpPr>
        <p:spPr>
          <a:xfrm>
            <a:off x="8119682" y="2343890"/>
            <a:ext cx="905703" cy="409256"/>
          </a:xfrm>
          <a:prstGeom prst="line">
            <a:avLst/>
          </a:prstGeom>
          <a:ln w="5715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3359C3A-4EF1-DA73-4CAD-624DD5E09FE4}"/>
              </a:ext>
            </a:extLst>
          </p:cNvPr>
          <p:cNvCxnSpPr>
            <a:cxnSpLocks/>
          </p:cNvCxnSpPr>
          <p:nvPr/>
        </p:nvCxnSpPr>
        <p:spPr>
          <a:xfrm>
            <a:off x="9086524" y="2753146"/>
            <a:ext cx="934830" cy="394209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8C04A8D-78A7-2266-3DCD-622C3B7EB3F3}"/>
              </a:ext>
            </a:extLst>
          </p:cNvPr>
          <p:cNvGraphicFramePr>
            <a:graphicFrameLocks noGrp="1"/>
          </p:cNvGraphicFramePr>
          <p:nvPr/>
        </p:nvGraphicFramePr>
        <p:xfrm>
          <a:off x="3308884" y="5558124"/>
          <a:ext cx="8127999" cy="116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199616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299790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95882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3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Visualization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473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Tracheal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237894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23F485B2-D2FF-E4BF-DA21-0D76BA0E35C3}"/>
              </a:ext>
            </a:extLst>
          </p:cNvPr>
          <p:cNvSpPr txBox="1"/>
          <p:nvPr/>
        </p:nvSpPr>
        <p:spPr>
          <a:xfrm>
            <a:off x="5970165" y="4888099"/>
            <a:ext cx="2561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Failure Mode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58668FE-7F30-CF41-43D0-B7E4B57377D1}"/>
              </a:ext>
            </a:extLst>
          </p:cNvPr>
          <p:cNvSpPr/>
          <p:nvPr/>
        </p:nvSpPr>
        <p:spPr>
          <a:xfrm>
            <a:off x="5970164" y="5853787"/>
            <a:ext cx="682305" cy="5367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F363F1C-7469-1D1C-2892-2680D3A18F1A}"/>
              </a:ext>
            </a:extLst>
          </p:cNvPr>
          <p:cNvSpPr/>
          <p:nvPr/>
        </p:nvSpPr>
        <p:spPr>
          <a:xfrm>
            <a:off x="8662192" y="6282986"/>
            <a:ext cx="682305" cy="5367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1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8383B7-7718-EF1E-D74C-5DECC3BB2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4173" y="553657"/>
            <a:ext cx="8400108" cy="16579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BE1FA8-B65F-58CD-DD0B-6C3704086E22}"/>
              </a:ext>
            </a:extLst>
          </p:cNvPr>
          <p:cNvSpPr txBox="1"/>
          <p:nvPr/>
        </p:nvSpPr>
        <p:spPr>
          <a:xfrm>
            <a:off x="1307805" y="3429000"/>
            <a:ext cx="5524654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Linked </a:t>
            </a:r>
          </a:p>
          <a:p>
            <a:r>
              <a:rPr lang="en-US" sz="2800" b="1" dirty="0"/>
              <a:t>	# of intubation attempts </a:t>
            </a:r>
          </a:p>
          <a:p>
            <a:r>
              <a:rPr lang="en-US" sz="2800" b="1" dirty="0"/>
              <a:t>	major adverse events</a:t>
            </a:r>
          </a:p>
          <a:p>
            <a:r>
              <a:rPr lang="en-US" sz="2800" b="1" dirty="0"/>
              <a:t>	</a:t>
            </a:r>
            <a:r>
              <a:rPr lang="en-US" sz="4000" b="1" i="1" dirty="0"/>
              <a:t>28 Day ICU mortality</a:t>
            </a:r>
          </a:p>
        </p:txBody>
      </p:sp>
    </p:spTree>
    <p:extLst>
      <p:ext uri="{BB962C8B-B14F-4D97-AF65-F5344CB8AC3E}">
        <p14:creationId xmlns:p14="http://schemas.microsoft.com/office/powerpoint/2010/main" val="231215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5D02CE-706D-6555-7D1B-EE2BE1DAE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30" y="2019547"/>
            <a:ext cx="9259102" cy="44733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59B514-8CD2-4CBA-87AC-32976CAA6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Scale Critically Ill (5 Million Per Year)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074B5B-325E-FEFA-1AC3-076DF054139D}"/>
              </a:ext>
            </a:extLst>
          </p:cNvPr>
          <p:cNvSpPr/>
          <p:nvPr/>
        </p:nvSpPr>
        <p:spPr>
          <a:xfrm>
            <a:off x="6280627" y="4545115"/>
            <a:ext cx="702064" cy="3285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B44315-A8E9-2601-5FF4-B848FDBC40AB}"/>
              </a:ext>
            </a:extLst>
          </p:cNvPr>
          <p:cNvSpPr/>
          <p:nvPr/>
        </p:nvSpPr>
        <p:spPr>
          <a:xfrm>
            <a:off x="6280627" y="5126158"/>
            <a:ext cx="702064" cy="3285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4C3F6-90FC-7B77-28AC-D2DD974909B9}"/>
              </a:ext>
            </a:extLst>
          </p:cNvPr>
          <p:cNvSpPr/>
          <p:nvPr/>
        </p:nvSpPr>
        <p:spPr>
          <a:xfrm>
            <a:off x="6333526" y="5625432"/>
            <a:ext cx="649165" cy="3285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FD2E15-BC9D-CFB1-6D47-2BE883429364}"/>
              </a:ext>
            </a:extLst>
          </p:cNvPr>
          <p:cNvSpPr/>
          <p:nvPr/>
        </p:nvSpPr>
        <p:spPr>
          <a:xfrm>
            <a:off x="8230338" y="3342700"/>
            <a:ext cx="996789" cy="3285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3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A47C9-6DB9-6077-81D6-36545E34F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034EC-1691-3CC8-2330-49AF28AFD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Modeling DL era to VL era transition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Clinical outcomes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Economic outcomes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Cause and scaled impact of first pass failure</a:t>
            </a:r>
          </a:p>
        </p:txBody>
      </p:sp>
    </p:spTree>
    <p:extLst>
      <p:ext uri="{BB962C8B-B14F-4D97-AF65-F5344CB8AC3E}">
        <p14:creationId xmlns:p14="http://schemas.microsoft.com/office/powerpoint/2010/main" val="16957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A6B3-60ED-43A0-066C-936068C6F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Build a Mathematical Model of Intubation Practices??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50E16-E70A-D825-1880-F4F938363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Integration</a:t>
            </a:r>
          </a:p>
          <a:p>
            <a:r>
              <a:rPr lang="en-US" dirty="0"/>
              <a:t>Scenario Building</a:t>
            </a:r>
          </a:p>
          <a:p>
            <a:r>
              <a:rPr lang="en-US" dirty="0"/>
              <a:t>Prediction and insight</a:t>
            </a:r>
          </a:p>
          <a:p>
            <a:r>
              <a:rPr lang="en-US" dirty="0"/>
              <a:t>Scaling Outcomes</a:t>
            </a:r>
          </a:p>
          <a:p>
            <a:r>
              <a:rPr lang="en-US" dirty="0"/>
              <a:t>Decision Support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The crystal ball approach. Have you ...">
            <a:extLst>
              <a:ext uri="{FF2B5EF4-FFF2-40B4-BE49-F238E27FC236}">
                <a16:creationId xmlns:a16="http://schemas.microsoft.com/office/drawing/2014/main" id="{BC887B81-E90E-818F-EBB7-AB283D363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215" y="2648325"/>
            <a:ext cx="5321882" cy="35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40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D6F2-6E43-1D6B-0C3F-5C496F398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529D6-17F2-533E-2E64-5F8A7907E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to Calculator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B0D6F3-C700-5767-5144-FCBD5C8A1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7677" y="587952"/>
            <a:ext cx="4351338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631CE-B0AB-9C13-2905-23B975CFBA6C}"/>
              </a:ext>
            </a:extLst>
          </p:cNvPr>
          <p:cNvSpPr txBox="1"/>
          <p:nvPr/>
        </p:nvSpPr>
        <p:spPr>
          <a:xfrm>
            <a:off x="2225964" y="5463417"/>
            <a:ext cx="680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https://sites.google.com/view/intubation-calculator/edicu-intubation-calculator</a:t>
            </a:r>
          </a:p>
        </p:txBody>
      </p:sp>
    </p:spTree>
    <p:extLst>
      <p:ext uri="{BB962C8B-B14F-4D97-AF65-F5344CB8AC3E}">
        <p14:creationId xmlns:p14="http://schemas.microsoft.com/office/powerpoint/2010/main" val="110325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FD789-C254-908C-74FE-80747940E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6AE83-122F-04E2-6021-A899F2FB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22688F-D1E5-6747-9C46-1E7410450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55469"/>
            <a:ext cx="10515600" cy="409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9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71B1B2F-CD70-9775-BC00-A770AB99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the Calculator</a:t>
            </a:r>
          </a:p>
        </p:txBody>
      </p:sp>
      <p:pic>
        <p:nvPicPr>
          <p:cNvPr id="1026" name="Picture 2" descr="The crystal ball approach. Have you ...">
            <a:extLst>
              <a:ext uri="{FF2B5EF4-FFF2-40B4-BE49-F238E27FC236}">
                <a16:creationId xmlns:a16="http://schemas.microsoft.com/office/drawing/2014/main" id="{FD58EB76-A682-2409-8F63-DE8B34DC3D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396" y="2344959"/>
            <a:ext cx="5788325" cy="383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300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7E5385-660C-AE8E-CDEA-664A3D533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latin typeface="Aptos Display" panose="020B0004020202020204" pitchFamily="34" charset="0"/>
              </a:rPr>
              <a:t>What is the main cause </a:t>
            </a:r>
            <a:r>
              <a:rPr lang="en-US" b="1" i="1">
                <a:latin typeface="Aptos Display" panose="020B0004020202020204" pitchFamily="34" charset="0"/>
              </a:rPr>
              <a:t>of </a:t>
            </a:r>
            <a:br>
              <a:rPr lang="en-US" b="1" i="1">
                <a:latin typeface="Aptos Display" panose="020B0004020202020204" pitchFamily="34" charset="0"/>
              </a:rPr>
            </a:br>
            <a:r>
              <a:rPr lang="en-US" b="1" i="1">
                <a:latin typeface="Aptos Display" panose="020B0004020202020204" pitchFamily="34" charset="0"/>
              </a:rPr>
              <a:t>first </a:t>
            </a:r>
            <a:r>
              <a:rPr lang="en-US" b="1" i="1" dirty="0">
                <a:latin typeface="Aptos Display" panose="020B0004020202020204" pitchFamily="34" charset="0"/>
              </a:rPr>
              <a:t>pass failure</a:t>
            </a:r>
            <a:br>
              <a:rPr lang="en-US" b="1" i="1" dirty="0">
                <a:latin typeface="Aptos Display" panose="020B0004020202020204" pitchFamily="34" charset="0"/>
              </a:rPr>
            </a:br>
            <a:r>
              <a:rPr lang="en-US" b="1" i="1" dirty="0">
                <a:latin typeface="Aptos Display" panose="020B0004020202020204" pitchFamily="34" charset="0"/>
              </a:rPr>
              <a:t>as VL use increases?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B75DF31-806E-E31C-8059-3317CF6DD1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2" descr="The crystal ball approach. Have you ...">
            <a:extLst>
              <a:ext uri="{FF2B5EF4-FFF2-40B4-BE49-F238E27FC236}">
                <a16:creationId xmlns:a16="http://schemas.microsoft.com/office/drawing/2014/main" id="{B79C2478-370C-BA90-F63E-DB3E907FED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600" y="3931802"/>
            <a:ext cx="3680604" cy="24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90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0C14E-661C-1CDA-FFFD-F563BEB90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063B43-9D52-DFB8-8E59-D7976F475B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0484" y="651946"/>
            <a:ext cx="9621838" cy="747712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>
                    <a:lumMod val="50000"/>
                  </a:schemeClr>
                </a:solidFill>
                <a:latin typeface="Gotham Medium"/>
                <a:cs typeface="Gotham Medium"/>
              </a:rPr>
              <a:t>DL Clinical Problem!</a:t>
            </a:r>
          </a:p>
        </p:txBody>
      </p:sp>
      <p:pic>
        <p:nvPicPr>
          <p:cNvPr id="7" name="Picture 6" descr="slides.pdf">
            <a:extLst>
              <a:ext uri="{FF2B5EF4-FFF2-40B4-BE49-F238E27FC236}">
                <a16:creationId xmlns:a16="http://schemas.microsoft.com/office/drawing/2014/main" id="{7E1755AC-A7AA-A860-DC79-DBE921A41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3553"/>
            <a:ext cx="12192000" cy="1020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C60DA-3B3B-4181-BF7C-0D27C60128CA}"/>
              </a:ext>
            </a:extLst>
          </p:cNvPr>
          <p:cNvSpPr txBox="1"/>
          <p:nvPr/>
        </p:nvSpPr>
        <p:spPr>
          <a:xfrm>
            <a:off x="1504698" y="1750545"/>
            <a:ext cx="857015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/>
              <a:t>“</a:t>
            </a:r>
            <a:r>
              <a:rPr lang="en-US" sz="4800" b="1" i="1" u="sng" dirty="0"/>
              <a:t>Can Not See</a:t>
            </a:r>
            <a:r>
              <a:rPr lang="en-US" sz="4800" b="1" i="1" dirty="0"/>
              <a:t>”</a:t>
            </a:r>
          </a:p>
          <a:p>
            <a:pPr algn="ctr"/>
            <a:endParaRPr lang="en-US" sz="4800" b="1" i="1" dirty="0"/>
          </a:p>
          <a:p>
            <a:pPr algn="ctr"/>
            <a:r>
              <a:rPr lang="en-US" sz="4800" b="1" i="1" dirty="0"/>
              <a:t>Visualization Failure</a:t>
            </a:r>
          </a:p>
          <a:p>
            <a:pPr algn="ctr"/>
            <a:endParaRPr lang="en-US" sz="4000" b="1" i="1" dirty="0"/>
          </a:p>
          <a:p>
            <a:pPr algn="ctr"/>
            <a:endParaRPr lang="en-US" sz="4000" b="1" i="1" dirty="0"/>
          </a:p>
          <a:p>
            <a:endParaRPr lang="en-US" sz="4000" b="1" i="1" dirty="0"/>
          </a:p>
          <a:p>
            <a:endParaRPr lang="en-US" sz="4000" b="1" i="1" dirty="0"/>
          </a:p>
          <a:p>
            <a:endParaRPr lang="en-US" sz="40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717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4|3.7|3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0.4|0.3|0.5|0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2|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0.8|0.5|0.6|0.8|0.9|3.8|0.7|0.8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2.3|12.9|2.1|4.1|9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5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5|0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BE888453CA41498496C2862E3D7387" ma:contentTypeVersion="19" ma:contentTypeDescription="Create a new document." ma:contentTypeScope="" ma:versionID="7b68aa6ee4aef6c088535994ed2bf155">
  <xsd:schema xmlns:xsd="http://www.w3.org/2001/XMLSchema" xmlns:xs="http://www.w3.org/2001/XMLSchema" xmlns:p="http://schemas.microsoft.com/office/2006/metadata/properties" xmlns:ns2="8c91e32d-0643-496d-b623-098bc2fb0480" xmlns:ns3="0c20f27d-28a7-41b9-ae2b-aa559644d5e0" targetNamespace="http://schemas.microsoft.com/office/2006/metadata/properties" ma:root="true" ma:fieldsID="9a367418486b91a10eb8658d831f53df" ns2:_="" ns3:_="">
    <xsd:import namespace="8c91e32d-0643-496d-b623-098bc2fb0480"/>
    <xsd:import namespace="0c20f27d-28a7-41b9-ae2b-aa559644d5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2:MediaServiceLocation" minOccurs="0"/>
                <xsd:element ref="ns3:SharedWithDetail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91e32d-0643-496d-b623-098bc2fb04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22e963e-2081-43f9-acf9-625320b4e5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0f27d-28a7-41b9-ae2b-aa559644d5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1e1aca7-c651-46c3-8301-542251b60a7c}" ma:internalName="TaxCatchAll" ma:showField="CatchAllData" ma:web="0c20f27d-28a7-41b9-ae2b-aa559644d5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c20f27d-28a7-41b9-ae2b-aa559644d5e0">
      <UserInfo>
        <DisplayName>Sean Runnels</DisplayName>
        <AccountId>11</AccountId>
        <AccountType/>
      </UserInfo>
      <UserInfo>
        <DisplayName>Richard Cox</DisplayName>
        <AccountId>87</AccountId>
        <AccountType/>
      </UserInfo>
    </SharedWithUsers>
    <lcf76f155ced4ddcb4097134ff3c332f xmlns="8c91e32d-0643-496d-b623-098bc2fb0480">
      <Terms xmlns="http://schemas.microsoft.com/office/infopath/2007/PartnerControls"/>
    </lcf76f155ced4ddcb4097134ff3c332f>
    <TaxCatchAll xmlns="0c20f27d-28a7-41b9-ae2b-aa559644d5e0" xsi:nil="true"/>
  </documentManagement>
</p:properties>
</file>

<file path=customXml/itemProps1.xml><?xml version="1.0" encoding="utf-8"?>
<ds:datastoreItem xmlns:ds="http://schemas.openxmlformats.org/officeDocument/2006/customXml" ds:itemID="{F337E46A-EB99-4BB8-89FF-3A294815F9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91e32d-0643-496d-b623-098bc2fb0480"/>
    <ds:schemaRef ds:uri="0c20f27d-28a7-41b9-ae2b-aa559644d5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C960A2-1366-4EE6-94D2-F1C3B2B1CD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759B0F-A7B8-4021-B179-E669E1157276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0c20f27d-28a7-41b9-ae2b-aa559644d5e0"/>
    <ds:schemaRef ds:uri="http://schemas.microsoft.com/office/infopath/2007/PartnerControls"/>
    <ds:schemaRef ds:uri="http://schemas.openxmlformats.org/package/2006/metadata/core-properties"/>
    <ds:schemaRef ds:uri="8c91e32d-0643-496d-b623-098bc2fb0480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38700</TotalTime>
  <Words>544</Words>
  <Application>Microsoft Office PowerPoint</Application>
  <PresentationFormat>Widescreen</PresentationFormat>
  <Paragraphs>123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AdvOT863180fb</vt:lpstr>
      <vt:lpstr>AdvOTb83ee1dd.B</vt:lpstr>
      <vt:lpstr>AdvOTb92eb7df.I</vt:lpstr>
      <vt:lpstr>AdvPS44A44B</vt:lpstr>
      <vt:lpstr>Aptos Display</vt:lpstr>
      <vt:lpstr>Arial</vt:lpstr>
      <vt:lpstr>Calibri</vt:lpstr>
      <vt:lpstr>Calibri Light</vt:lpstr>
      <vt:lpstr>Gotham Medium</vt:lpstr>
      <vt:lpstr>GothamHTF-Book</vt:lpstr>
      <vt:lpstr>Roboto</vt:lpstr>
      <vt:lpstr>Wingdings</vt:lpstr>
      <vt:lpstr>Office Theme</vt:lpstr>
      <vt:lpstr>Quantitative Modeling of Intubation at Scale An Open-Source Intubation Calculator   Sean Runnels MD  Associate Prof Anesthesiology University of Utah  Cam Norris MD Assistant Prof Anesthesiologist University of Utah  </vt:lpstr>
      <vt:lpstr>PowerPoint Presentation</vt:lpstr>
      <vt:lpstr>Understanding Objectives</vt:lpstr>
      <vt:lpstr>Why Build a Mathematical Model of Intubation Practices??</vt:lpstr>
      <vt:lpstr>Link to Calculator</vt:lpstr>
      <vt:lpstr>PowerPoint Presentation</vt:lpstr>
      <vt:lpstr>Questions for the Calculator</vt:lpstr>
      <vt:lpstr>What is the main cause of  first pass failure as VL use increases?</vt:lpstr>
      <vt:lpstr>DL Clinical Problem!</vt:lpstr>
      <vt:lpstr>VL Clinical Problem!</vt:lpstr>
      <vt:lpstr>PowerPoint Presentation</vt:lpstr>
      <vt:lpstr>VL vs DL   Kriege 2023 (OR)</vt:lpstr>
      <vt:lpstr>First Pass Failure and Attempt Failure Mode  OR intubations (Kriege 2023)</vt:lpstr>
      <vt:lpstr>PowerPoint Presentation</vt:lpstr>
      <vt:lpstr>Insight  As VL use increases: </vt:lpstr>
      <vt:lpstr>When Will Failure of Tracheal Access Overtake Failure of Visualization As the Main Cause of First Pass Failure??</vt:lpstr>
      <vt:lpstr>PowerPoint Presentation</vt:lpstr>
      <vt:lpstr>PowerPoint Presentation</vt:lpstr>
      <vt:lpstr>What Is the Excess Cost of 3+ Intubation Attempts in OR per Year in the USA??</vt:lpstr>
      <vt:lpstr>PowerPoint Presentation</vt:lpstr>
      <vt:lpstr>PowerPoint Presentation</vt:lpstr>
      <vt:lpstr>Should I do 30% of my intubations with DL to keep up my DL skills??</vt:lpstr>
      <vt:lpstr>The Cost of Retaining DL Skills</vt:lpstr>
      <vt:lpstr>Link to Calculator</vt:lpstr>
      <vt:lpstr>What Is the cost in 28-day ICU mortality at 20% VL use and 100% VL use?</vt:lpstr>
      <vt:lpstr>VL vs DL   Prekker 2023 (ED ICU)</vt:lpstr>
      <vt:lpstr>PowerPoint Presentation</vt:lpstr>
      <vt:lpstr>National Scale Critically Ill (5 Million Per Year)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 Runnels</dc:creator>
  <cp:lastModifiedBy>Sean Runnels</cp:lastModifiedBy>
  <cp:revision>9</cp:revision>
  <dcterms:created xsi:type="dcterms:W3CDTF">2017-04-19T13:19:01Z</dcterms:created>
  <dcterms:modified xsi:type="dcterms:W3CDTF">2026-08-09T16:41:11Z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0x01010014BE888453CA41498496C2862E3D7387</vt:lpwstr>
  </property>
  <property fmtid="{D5CDD505-2E9C-101B-9397-08002B2CF9AE}" pid="3" name="AuthorIds_UIVersion_2048">
    <vt:lpwstr>52</vt:lpwstr>
  </property>
  <property fmtid="{D5CDD505-2E9C-101B-9397-08002B2CF9AE}" pid="4" name="MediaServiceImageTags">
    <vt:lpwstr/>
  </property>
</Properties>
</file>